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ontserrat-italic.fntdata"/><Relationship Id="rId6" Type="http://schemas.openxmlformats.org/officeDocument/2006/relationships/slide" Target="slides/slide1.xml"/><Relationship Id="rId18"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a3e417c568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a3e417c568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a3e417c568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a3e417c568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a3e417c568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a3e417c568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3e417c56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3e417c56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 Id="rId6" Type="http://schemas.openxmlformats.org/officeDocument/2006/relationships/slide" Target="/ppt/slides/slide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 Id="rId3" Type="http://schemas.openxmlformats.org/officeDocument/2006/relationships/slide" Target="/ppt/slides/slide1.xml"/><Relationship Id="rId4" Type="http://schemas.openxmlformats.org/officeDocument/2006/relationships/slide" Target="/ppt/slides/slide1.xml"/><Relationship Id="rId5" Type="http://schemas.openxmlformats.org/officeDocument/2006/relationships/slide" Target="/ppt/slides/slide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hyperlink" Target="https://www.w3schools.com/JsrEF/api_console.asp"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s://googlechrome.github.io/devtools-samples/debug-js/get-started" TargetMode="Externa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7.jp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9.jpg"/><Relationship Id="rId7" Type="http://schemas.openxmlformats.org/officeDocument/2006/relationships/image" Target="../media/image8.jpg"/><Relationship Id="rId8"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s://www.w3schools.com/JsrEF/tryit.asp?filename=tryjsref_console_assert" TargetMode="External"/><Relationship Id="rId4" Type="http://schemas.openxmlformats.org/officeDocument/2006/relationships/hyperlink" Target="https://www.w3schools.com/JsrEF/tryit.asp?filename=tryjsref_console_assert" TargetMode="External"/><Relationship Id="rId5" Type="http://schemas.openxmlformats.org/officeDocument/2006/relationships/hyperlink" Target="https://www.w3schools.com/JsrEF/tryit.asp?filename=tryjsref_console_error2" TargetMode="External"/><Relationship Id="rId6" Type="http://schemas.openxmlformats.org/officeDocument/2006/relationships/hyperlink" Target="https://www.w3schools.com/JsrEF/tryit.asp?filename=tryjsref_console_error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title"/>
          </p:nvPr>
        </p:nvSpPr>
        <p:spPr>
          <a:xfrm>
            <a:off x="468625" y="67377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Console Object</a:t>
            </a:r>
            <a:endParaRPr/>
          </a:p>
          <a:p>
            <a:pPr indent="0" lvl="0" marL="0" rtl="0" algn="l">
              <a:spcBef>
                <a:spcPts val="0"/>
              </a:spcBef>
              <a:spcAft>
                <a:spcPts val="0"/>
              </a:spcAft>
              <a:buNone/>
            </a:pPr>
            <a:r>
              <a:t/>
            </a:r>
            <a:endParaRPr/>
          </a:p>
        </p:txBody>
      </p:sp>
      <p:sp>
        <p:nvSpPr>
          <p:cNvPr id="229" name="Google Shape;229;p17"/>
          <p:cNvSpPr txBox="1"/>
          <p:nvPr>
            <p:ph idx="4294967295" type="body"/>
          </p:nvPr>
        </p:nvSpPr>
        <p:spPr>
          <a:xfrm>
            <a:off x="468625" y="1700775"/>
            <a:ext cx="5422500" cy="26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a:t>
            </a:r>
            <a:r>
              <a:rPr lang="en-GB" u="sng">
                <a:solidFill>
                  <a:schemeClr val="hlink"/>
                </a:solidFill>
                <a:hlinkClick r:id="rId3"/>
              </a:rPr>
              <a:t>Console object</a:t>
            </a:r>
            <a:r>
              <a:rPr lang="en-GB"/>
              <a:t> provides access to the browser's debugging console.</a:t>
            </a:r>
            <a:br>
              <a:rPr lang="en-GB"/>
            </a:br>
            <a:r>
              <a:rPr lang="en-GB"/>
              <a:t>Console Object Methods</a:t>
            </a:r>
            <a:endParaRPr/>
          </a:p>
          <a:p>
            <a:pPr indent="-311150" lvl="0" marL="457200" rtl="0" algn="l">
              <a:spcBef>
                <a:spcPts val="1600"/>
              </a:spcBef>
              <a:spcAft>
                <a:spcPts val="0"/>
              </a:spcAft>
              <a:buSzPts val="1300"/>
              <a:buChar char="●"/>
            </a:pPr>
            <a:r>
              <a:rPr lang="en-GB"/>
              <a:t>assert()	</a:t>
            </a:r>
            <a:endParaRPr/>
          </a:p>
          <a:p>
            <a:pPr indent="-311150" lvl="0" marL="457200" rtl="0" algn="l">
              <a:spcBef>
                <a:spcPts val="0"/>
              </a:spcBef>
              <a:spcAft>
                <a:spcPts val="0"/>
              </a:spcAft>
              <a:buSzPts val="1300"/>
              <a:buChar char="●"/>
            </a:pPr>
            <a:r>
              <a:rPr lang="en-GB"/>
              <a:t>clear()	</a:t>
            </a:r>
            <a:endParaRPr/>
          </a:p>
          <a:p>
            <a:pPr indent="-311150" lvl="0" marL="457200" rtl="0" algn="l">
              <a:spcBef>
                <a:spcPts val="0"/>
              </a:spcBef>
              <a:spcAft>
                <a:spcPts val="0"/>
              </a:spcAft>
              <a:buSzPts val="1300"/>
              <a:buChar char="●"/>
            </a:pPr>
            <a:r>
              <a:rPr lang="en-GB"/>
              <a:t>count()</a:t>
            </a:r>
            <a:endParaRPr/>
          </a:p>
          <a:p>
            <a:pPr indent="-311150" lvl="0" marL="457200" rtl="0" algn="l">
              <a:spcBef>
                <a:spcPts val="0"/>
              </a:spcBef>
              <a:spcAft>
                <a:spcPts val="0"/>
              </a:spcAft>
              <a:buSzPts val="1300"/>
              <a:buChar char="●"/>
            </a:pPr>
            <a:r>
              <a:rPr lang="en-GB"/>
              <a:t>error()</a:t>
            </a:r>
            <a:endParaRPr/>
          </a:p>
          <a:p>
            <a:pPr indent="-311150" lvl="0" marL="457200" rtl="0" algn="l">
              <a:spcBef>
                <a:spcPts val="0"/>
              </a:spcBef>
              <a:spcAft>
                <a:spcPts val="0"/>
              </a:spcAft>
              <a:buSzPts val="1300"/>
              <a:buChar char="●"/>
            </a:pPr>
            <a:r>
              <a:rPr lang="en-GB"/>
              <a:t>group()</a:t>
            </a:r>
            <a:endParaRPr/>
          </a:p>
          <a:p>
            <a:pPr indent="-311150" lvl="0" marL="457200" rtl="0" algn="l">
              <a:spcBef>
                <a:spcPts val="0"/>
              </a:spcBef>
              <a:spcAft>
                <a:spcPts val="0"/>
              </a:spcAft>
              <a:buSzPts val="1300"/>
              <a:buChar char="●"/>
            </a:pPr>
            <a:r>
              <a:rPr lang="en-GB"/>
              <a:t>groupCollapsed()	</a:t>
            </a:r>
            <a:endParaRPr/>
          </a:p>
          <a:p>
            <a:pPr indent="-311150" lvl="0" marL="457200" rtl="0" algn="l">
              <a:spcBef>
                <a:spcPts val="0"/>
              </a:spcBef>
              <a:spcAft>
                <a:spcPts val="0"/>
              </a:spcAft>
              <a:buSzPts val="1300"/>
              <a:buChar char="●"/>
            </a:pPr>
            <a:r>
              <a:rPr lang="en-GB"/>
              <a:t>groupEnd()	</a:t>
            </a:r>
            <a:endParaRPr/>
          </a:p>
        </p:txBody>
      </p:sp>
      <p:sp>
        <p:nvSpPr>
          <p:cNvPr id="230" name="Google Shape;230;p17"/>
          <p:cNvSpPr txBox="1"/>
          <p:nvPr/>
        </p:nvSpPr>
        <p:spPr>
          <a:xfrm>
            <a:off x="2471850" y="2412650"/>
            <a:ext cx="5557800" cy="22794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info()	</a:t>
            </a:r>
            <a:endParaRPr sz="1300">
              <a:solidFill>
                <a:schemeClr val="lt1"/>
              </a:solidFill>
              <a:latin typeface="Lato"/>
              <a:ea typeface="Lato"/>
              <a:cs typeface="Lato"/>
              <a:sym typeface="Lato"/>
            </a:endParaRPr>
          </a:p>
          <a:p>
            <a:pPr indent="-323850" lvl="0" marL="457200" rtl="0" algn="l">
              <a:lnSpc>
                <a:spcPct val="115000"/>
              </a:lnSpc>
              <a:spcBef>
                <a:spcPts val="0"/>
              </a:spcBef>
              <a:spcAft>
                <a:spcPts val="0"/>
              </a:spcAft>
              <a:buClr>
                <a:schemeClr val="lt1"/>
              </a:buClr>
              <a:buSzPts val="1500"/>
              <a:buFont typeface="Lato"/>
              <a:buChar char="●"/>
            </a:pPr>
            <a:r>
              <a:rPr b="1" lang="en-GB" sz="1500">
                <a:solidFill>
                  <a:schemeClr val="lt1"/>
                </a:solidFill>
                <a:latin typeface="Lato"/>
                <a:ea typeface="Lato"/>
                <a:cs typeface="Lato"/>
                <a:sym typeface="Lato"/>
              </a:rPr>
              <a:t>log()	</a:t>
            </a:r>
            <a:endParaRPr b="1" sz="1500">
              <a:solidFill>
                <a:schemeClr val="lt1"/>
              </a:solidFill>
              <a:latin typeface="Lato"/>
              <a:ea typeface="Lato"/>
              <a:cs typeface="Lato"/>
              <a:sym typeface="Lato"/>
            </a:endParaRPr>
          </a:p>
          <a:p>
            <a:pPr indent="-311150" lvl="0" marL="457200" rtl="0" algn="l">
              <a:lnSpc>
                <a:spcPct val="115000"/>
              </a:lnSpc>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table()	</a:t>
            </a:r>
            <a:endParaRPr sz="1300">
              <a:solidFill>
                <a:schemeClr val="lt1"/>
              </a:solidFill>
              <a:latin typeface="Lato"/>
              <a:ea typeface="Lato"/>
              <a:cs typeface="Lato"/>
              <a:sym typeface="Lato"/>
            </a:endParaRPr>
          </a:p>
          <a:p>
            <a:pPr indent="-311150" lvl="0" marL="457200" rtl="0" algn="l">
              <a:lnSpc>
                <a:spcPct val="115000"/>
              </a:lnSpc>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time()	</a:t>
            </a:r>
            <a:endParaRPr sz="1300">
              <a:solidFill>
                <a:schemeClr val="lt1"/>
              </a:solidFill>
              <a:latin typeface="Lato"/>
              <a:ea typeface="Lato"/>
              <a:cs typeface="Lato"/>
              <a:sym typeface="Lato"/>
            </a:endParaRPr>
          </a:p>
          <a:p>
            <a:pPr indent="-311150" lvl="0" marL="457200" rtl="0" algn="l">
              <a:lnSpc>
                <a:spcPct val="115000"/>
              </a:lnSpc>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timeEnd()	</a:t>
            </a:r>
            <a:endParaRPr sz="1300">
              <a:solidFill>
                <a:schemeClr val="lt1"/>
              </a:solidFill>
              <a:latin typeface="Lato"/>
              <a:ea typeface="Lato"/>
              <a:cs typeface="Lato"/>
              <a:sym typeface="Lato"/>
            </a:endParaRPr>
          </a:p>
          <a:p>
            <a:pPr indent="-311150" lvl="0" marL="457200" rtl="0" algn="l">
              <a:lnSpc>
                <a:spcPct val="115000"/>
              </a:lnSpc>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trace()</a:t>
            </a:r>
            <a:endParaRPr sz="1300">
              <a:solidFill>
                <a:schemeClr val="lt1"/>
              </a:solidFill>
              <a:latin typeface="Lato"/>
              <a:ea typeface="Lato"/>
              <a:cs typeface="Lato"/>
              <a:sym typeface="Lato"/>
            </a:endParaRPr>
          </a:p>
          <a:p>
            <a:pPr indent="-311150" lvl="0" marL="457200" rtl="0" algn="l">
              <a:lnSpc>
                <a:spcPct val="115000"/>
              </a:lnSpc>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warn()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6"/>
          <p:cNvSpPr txBox="1"/>
          <p:nvPr>
            <p:ph idx="2" type="title"/>
          </p:nvPr>
        </p:nvSpPr>
        <p:spPr>
          <a:xfrm>
            <a:off x="1023875" y="459500"/>
            <a:ext cx="25176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Chrome</a:t>
            </a:r>
            <a:r>
              <a:rPr lang="en-GB" sz="1800"/>
              <a:t> Debugger </a:t>
            </a:r>
            <a:endParaRPr sz="1800"/>
          </a:p>
        </p:txBody>
      </p:sp>
      <p:sp>
        <p:nvSpPr>
          <p:cNvPr id="302" name="Google Shape;302;p26"/>
          <p:cNvSpPr txBox="1"/>
          <p:nvPr>
            <p:ph type="title"/>
          </p:nvPr>
        </p:nvSpPr>
        <p:spPr>
          <a:xfrm>
            <a:off x="350375" y="1443025"/>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Lets try an Example:</a:t>
            </a:r>
            <a:endParaRPr/>
          </a:p>
          <a:p>
            <a:pPr indent="0" lvl="0" marL="0" rtl="0" algn="l">
              <a:lnSpc>
                <a:spcPct val="115000"/>
              </a:lnSpc>
              <a:spcBef>
                <a:spcPts val="1600"/>
              </a:spcBef>
              <a:spcAft>
                <a:spcPts val="1600"/>
              </a:spcAft>
              <a:buNone/>
            </a:pPr>
            <a:r>
              <a:rPr lang="en-GB" sz="1400" u="sng">
                <a:solidFill>
                  <a:schemeClr val="hlink"/>
                </a:solidFill>
                <a:hlinkClick r:id="rId3"/>
              </a:rPr>
              <a:t>debug example</a:t>
            </a:r>
            <a:endParaRPr sz="1400"/>
          </a:p>
        </p:txBody>
      </p:sp>
      <p:pic>
        <p:nvPicPr>
          <p:cNvPr id="303" name="Google Shape;303;p26"/>
          <p:cNvPicPr preferRelativeResize="0"/>
          <p:nvPr/>
        </p:nvPicPr>
        <p:blipFill>
          <a:blip r:embed="rId4">
            <a:alphaModFix/>
          </a:blip>
          <a:stretch>
            <a:fillRect/>
          </a:stretch>
        </p:blipFill>
        <p:spPr>
          <a:xfrm>
            <a:off x="3195275" y="970400"/>
            <a:ext cx="5143852" cy="36390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7"/>
          <p:cNvSpPr txBox="1"/>
          <p:nvPr>
            <p:ph type="title"/>
          </p:nvPr>
        </p:nvSpPr>
        <p:spPr>
          <a:xfrm>
            <a:off x="1051825" y="86110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09" name="Google Shape;309;p27"/>
          <p:cNvGrpSpPr/>
          <p:nvPr/>
        </p:nvGrpSpPr>
        <p:grpSpPr>
          <a:xfrm>
            <a:off x="4066820" y="1553491"/>
            <a:ext cx="3159984" cy="2439109"/>
            <a:chOff x="3553042" y="1657806"/>
            <a:chExt cx="3461100" cy="2671532"/>
          </a:xfrm>
        </p:grpSpPr>
        <p:sp>
          <p:nvSpPr>
            <p:cNvPr id="310" name="Google Shape;310;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8" name="Google Shape;318;p2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19" name="Google Shape;319;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 name="Google Shape;320;p27"/>
          <p:cNvGrpSpPr/>
          <p:nvPr/>
        </p:nvGrpSpPr>
        <p:grpSpPr>
          <a:xfrm>
            <a:off x="6762480" y="2546254"/>
            <a:ext cx="1024386" cy="1522884"/>
            <a:chOff x="6505573" y="2745170"/>
            <a:chExt cx="1122000" cy="1668000"/>
          </a:xfrm>
        </p:grpSpPr>
        <p:sp>
          <p:nvSpPr>
            <p:cNvPr id="321" name="Google Shape;321;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5" name="Google Shape;325;p27"/>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26" name="Google Shape;326;p2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27"/>
          <p:cNvGrpSpPr/>
          <p:nvPr/>
        </p:nvGrpSpPr>
        <p:grpSpPr>
          <a:xfrm>
            <a:off x="6405845" y="3121897"/>
            <a:ext cx="520684" cy="1036470"/>
            <a:chOff x="9543736" y="4486132"/>
            <a:chExt cx="570300" cy="1135235"/>
          </a:xfrm>
        </p:grpSpPr>
        <p:sp>
          <p:nvSpPr>
            <p:cNvPr id="328" name="Google Shape;328;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2" name="Google Shape;332;p27"/>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33" name="Google Shape;333;p2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27"/>
          <p:cNvGrpSpPr/>
          <p:nvPr/>
        </p:nvGrpSpPr>
        <p:grpSpPr>
          <a:xfrm>
            <a:off x="7564804" y="3443361"/>
            <a:ext cx="455496" cy="692277"/>
            <a:chOff x="7384375" y="3728000"/>
            <a:chExt cx="498900" cy="758244"/>
          </a:xfrm>
        </p:grpSpPr>
        <p:sp>
          <p:nvSpPr>
            <p:cNvPr id="335" name="Google Shape;335;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27"/>
          <p:cNvGrpSpPr/>
          <p:nvPr/>
        </p:nvGrpSpPr>
        <p:grpSpPr>
          <a:xfrm>
            <a:off x="7564836" y="3561758"/>
            <a:ext cx="478081" cy="462776"/>
            <a:chOff x="7384385" y="3857442"/>
            <a:chExt cx="523637" cy="506874"/>
          </a:xfrm>
        </p:grpSpPr>
        <p:sp>
          <p:nvSpPr>
            <p:cNvPr id="340" name="Google Shape;340;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 name="Google Shape;341;p27"/>
            <p:cNvGrpSpPr/>
            <p:nvPr/>
          </p:nvGrpSpPr>
          <p:grpSpPr>
            <a:xfrm>
              <a:off x="7384385" y="3857442"/>
              <a:ext cx="523637" cy="498900"/>
              <a:chOff x="7384385" y="3857442"/>
              <a:chExt cx="523637" cy="498900"/>
            </a:xfrm>
          </p:grpSpPr>
          <p:sp>
            <p:nvSpPr>
              <p:cNvPr id="342" name="Google Shape;342;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44" name="Google Shape;344;p27"/>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45" name="Google Shape;345;p27"/>
          <p:cNvGrpSpPr/>
          <p:nvPr/>
        </p:nvGrpSpPr>
        <p:grpSpPr>
          <a:xfrm>
            <a:off x="8110843" y="3443361"/>
            <a:ext cx="435785" cy="692277"/>
            <a:chOff x="7982421" y="3727763"/>
            <a:chExt cx="477311" cy="758244"/>
          </a:xfrm>
        </p:grpSpPr>
        <p:sp>
          <p:nvSpPr>
            <p:cNvPr id="346" name="Google Shape;346;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4" name="Google Shape;354;p27"/>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pic>
        <p:nvPicPr>
          <p:cNvPr id="355" name="Google Shape;355;p27"/>
          <p:cNvPicPr preferRelativeResize="0"/>
          <p:nvPr/>
        </p:nvPicPr>
        <p:blipFill>
          <a:blip r:embed="rId8">
            <a:alphaModFix/>
          </a:blip>
          <a:stretch>
            <a:fillRect/>
          </a:stretch>
        </p:blipFill>
        <p:spPr>
          <a:xfrm>
            <a:off x="284550" y="1179643"/>
            <a:ext cx="4069775" cy="375000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Assert() &amp; Error()</a:t>
            </a:r>
            <a:endParaRPr/>
          </a:p>
        </p:txBody>
      </p:sp>
      <p:sp>
        <p:nvSpPr>
          <p:cNvPr id="236" name="Google Shape;236;p18"/>
          <p:cNvSpPr txBox="1"/>
          <p:nvPr/>
        </p:nvSpPr>
        <p:spPr>
          <a:xfrm>
            <a:off x="1297500" y="12403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37" name="Google Shape;237;p18"/>
          <p:cNvSpPr txBox="1"/>
          <p:nvPr>
            <p:ph idx="1" type="body"/>
          </p:nvPr>
        </p:nvSpPr>
        <p:spPr>
          <a:xfrm>
            <a:off x="2030400" y="1270025"/>
            <a:ext cx="6761700" cy="17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u="sng">
                <a:solidFill>
                  <a:schemeClr val="hlink"/>
                </a:solidFill>
                <a:hlinkClick r:id="rId3"/>
              </a:rPr>
              <a:t>The console.assert()</a:t>
            </a:r>
            <a:r>
              <a:rPr lang="en-GB" u="sng">
                <a:solidFill>
                  <a:schemeClr val="hlink"/>
                </a:solidFill>
                <a:hlinkClick r:id="rId4"/>
              </a:rPr>
              <a:t> </a:t>
            </a:r>
            <a:br>
              <a:rPr lang="en-GB">
                <a:solidFill>
                  <a:srgbClr val="FFFFFF"/>
                </a:solidFill>
              </a:rPr>
            </a:br>
            <a:r>
              <a:rPr lang="en-GB">
                <a:solidFill>
                  <a:srgbClr val="FFFFFF"/>
                </a:solidFill>
              </a:rPr>
              <a:t>method writes a message to the console, but only if an expression evaluates to false.</a:t>
            </a:r>
            <a:endParaRPr>
              <a:solidFill>
                <a:srgbClr val="FFFFFF"/>
              </a:solidFill>
            </a:endParaRPr>
          </a:p>
          <a:p>
            <a:pPr indent="0" lvl="0" marL="0" rtl="0" algn="l">
              <a:spcBef>
                <a:spcPts val="1600"/>
              </a:spcBef>
              <a:spcAft>
                <a:spcPts val="0"/>
              </a:spcAft>
              <a:buNone/>
            </a:pPr>
            <a:r>
              <a:rPr b="1" lang="en-GB" sz="1500"/>
              <a:t>Syntax:</a:t>
            </a:r>
            <a:br>
              <a:rPr lang="en-GB">
                <a:solidFill>
                  <a:srgbClr val="FFFFFF"/>
                </a:solidFill>
              </a:rPr>
            </a:br>
            <a:r>
              <a:rPr lang="en-GB">
                <a:solidFill>
                  <a:srgbClr val="FFFFFF"/>
                </a:solidFill>
              </a:rPr>
              <a:t>console.assert(expression, message)</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
        <p:nvSpPr>
          <p:cNvPr id="238" name="Google Shape;238;p18"/>
          <p:cNvSpPr txBox="1"/>
          <p:nvPr/>
        </p:nvSpPr>
        <p:spPr>
          <a:xfrm>
            <a:off x="1297500" y="36353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39" name="Google Shape;239;p18"/>
          <p:cNvSpPr txBox="1"/>
          <p:nvPr>
            <p:ph idx="1" type="body"/>
          </p:nvPr>
        </p:nvSpPr>
        <p:spPr>
          <a:xfrm>
            <a:off x="2074800" y="3086100"/>
            <a:ext cx="6554400" cy="20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u="sng">
                <a:solidFill>
                  <a:schemeClr val="hlink"/>
                </a:solidFill>
                <a:hlinkClick r:id="rId5"/>
              </a:rPr>
              <a:t>The console.error()</a:t>
            </a:r>
            <a:r>
              <a:rPr lang="en-GB" u="sng">
                <a:solidFill>
                  <a:schemeClr val="hlink"/>
                </a:solidFill>
                <a:hlinkClick r:id="rId6"/>
              </a:rPr>
              <a:t> </a:t>
            </a:r>
            <a:br>
              <a:rPr lang="en-GB"/>
            </a:br>
            <a:r>
              <a:rPr lang="en-GB"/>
              <a:t>method writes an error message to the console.</a:t>
            </a:r>
            <a:br>
              <a:rPr lang="en-GB"/>
            </a:br>
            <a:r>
              <a:rPr lang="en-GB"/>
              <a:t>The console is useful for testing purposes.</a:t>
            </a:r>
            <a:endParaRPr/>
          </a:p>
          <a:p>
            <a:pPr indent="0" lvl="0" marL="0" rtl="0" algn="l">
              <a:spcBef>
                <a:spcPts val="1600"/>
              </a:spcBef>
              <a:spcAft>
                <a:spcPts val="0"/>
              </a:spcAft>
              <a:buNone/>
            </a:pPr>
            <a:r>
              <a:rPr lang="en-GB"/>
              <a:t>works the same as console.log, except that the output is sent to stderr instead of stdout</a:t>
            </a:r>
            <a:endParaRPr/>
          </a:p>
          <a:p>
            <a:pPr indent="0" lvl="0" marL="0" rtl="0" algn="l">
              <a:spcBef>
                <a:spcPts val="1600"/>
              </a:spcBef>
              <a:spcAft>
                <a:spcPts val="0"/>
              </a:spcAft>
              <a:buNone/>
            </a:pPr>
            <a:r>
              <a:rPr b="1" lang="en-GB" sz="1500"/>
              <a:t>Syntax:</a:t>
            </a:r>
            <a:br>
              <a:rPr lang="en-GB"/>
            </a:br>
            <a:r>
              <a:rPr lang="en-GB"/>
              <a:t>Console.error( message)</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log</a:t>
            </a:r>
            <a:r>
              <a:rPr lang="en-GB"/>
              <a:t>(), </a:t>
            </a:r>
            <a:r>
              <a:rPr lang="en-GB"/>
              <a:t>count(), and table() </a:t>
            </a:r>
            <a:endParaRPr/>
          </a:p>
        </p:txBody>
      </p:sp>
      <p:sp>
        <p:nvSpPr>
          <p:cNvPr id="245" name="Google Shape;245;p19"/>
          <p:cNvSpPr txBox="1"/>
          <p:nvPr/>
        </p:nvSpPr>
        <p:spPr>
          <a:xfrm>
            <a:off x="868250" y="20692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6" name="Google Shape;246;p19"/>
          <p:cNvSpPr txBox="1"/>
          <p:nvPr>
            <p:ph idx="1" type="body"/>
          </p:nvPr>
        </p:nvSpPr>
        <p:spPr>
          <a:xfrm>
            <a:off x="1660350" y="2069250"/>
            <a:ext cx="6761700" cy="17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a:t>The console.log()</a:t>
            </a:r>
            <a:r>
              <a:rPr lang="en-GB"/>
              <a:t> </a:t>
            </a:r>
            <a:br>
              <a:rPr lang="en-GB">
                <a:solidFill>
                  <a:srgbClr val="FFFFFF"/>
                </a:solidFill>
              </a:rPr>
            </a:br>
            <a:r>
              <a:rPr lang="en-GB">
                <a:solidFill>
                  <a:srgbClr val="FFFFFF"/>
                </a:solidFill>
              </a:rPr>
              <a:t>It’s the most common console method, we can use console.log() to display JavaScript values in the debugger window (open the window by clicking f12 in your browser and then click on console), so we can put the console.log() in different places in our JavaScript code, and at some point we will see where the error comes from and which wrong values we get, so in this way we reduce the number of lines that we may check again to fix the error!.</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
        <p:nvSpPr>
          <p:cNvPr id="247" name="Google Shape;247;p19"/>
          <p:cNvSpPr txBox="1"/>
          <p:nvPr/>
        </p:nvSpPr>
        <p:spPr>
          <a:xfrm>
            <a:off x="8588025" y="4840100"/>
            <a:ext cx="677700" cy="42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Montserrat"/>
                <a:ea typeface="Montserrat"/>
                <a:cs typeface="Montserrat"/>
                <a:sym typeface="Montserrat"/>
              </a:rPr>
              <a:t>cnt’d</a:t>
            </a:r>
            <a:endParaRPr sz="100">
              <a:solidFill>
                <a:srgbClr val="FFFFFF"/>
              </a:solidFill>
            </a:endParaRPr>
          </a:p>
          <a:p>
            <a:pPr indent="0" lvl="0" marL="0" rtl="0" algn="l">
              <a:spcBef>
                <a:spcPts val="0"/>
              </a:spcBef>
              <a:spcAft>
                <a:spcPts val="0"/>
              </a:spcAft>
              <a:buNone/>
            </a:pPr>
            <a:r>
              <a:t/>
            </a:r>
            <a:endParaRPr sz="1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log(), count(), and table() </a:t>
            </a:r>
            <a:endParaRPr/>
          </a:p>
        </p:txBody>
      </p:sp>
      <p:sp>
        <p:nvSpPr>
          <p:cNvPr id="253" name="Google Shape;253;p20"/>
          <p:cNvSpPr txBox="1"/>
          <p:nvPr/>
        </p:nvSpPr>
        <p:spPr>
          <a:xfrm>
            <a:off x="1016275" y="10063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4" name="Google Shape;254;p20"/>
          <p:cNvSpPr txBox="1"/>
          <p:nvPr>
            <p:ph idx="1" type="body"/>
          </p:nvPr>
        </p:nvSpPr>
        <p:spPr>
          <a:xfrm>
            <a:off x="1568950" y="1087750"/>
            <a:ext cx="6335100" cy="33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a:t>The console.</a:t>
            </a:r>
            <a:r>
              <a:rPr b="1" lang="en-GB" sz="1500"/>
              <a:t>count</a:t>
            </a:r>
            <a:r>
              <a:rPr b="1" lang="en-GB" sz="1500"/>
              <a:t>()</a:t>
            </a:r>
            <a:r>
              <a:rPr lang="en-GB"/>
              <a:t> </a:t>
            </a:r>
            <a:br>
              <a:rPr lang="en-GB"/>
            </a:br>
            <a:r>
              <a:rPr lang="en-GB"/>
              <a:t>This method also helps us in debugging, it will write to the console the number of times that it was called.</a:t>
            </a:r>
            <a:br>
              <a:rPr lang="en-GB"/>
            </a:br>
            <a:r>
              <a:rPr lang="en-GB"/>
              <a:t>We can add a label that will be included in the console view, lets see a simple example on how it works:</a:t>
            </a:r>
            <a:endParaRPr/>
          </a:p>
          <a:p>
            <a:pPr indent="0" lvl="0" marL="0" rtl="0" algn="l">
              <a:spcBef>
                <a:spcPts val="1600"/>
              </a:spcBef>
              <a:spcAft>
                <a:spcPts val="0"/>
              </a:spcAft>
              <a:buNone/>
            </a:pPr>
            <a:r>
              <a:rPr lang="en-GB"/>
              <a:t>for(let i=0;i&lt;someArr.length;i++){</a:t>
            </a:r>
            <a:br>
              <a:rPr lang="en-GB"/>
            </a:br>
            <a:r>
              <a:rPr lang="en-GB"/>
              <a:t>console.count(“Call number: ”); //and it will show: Call number: a number.</a:t>
            </a:r>
            <a:br>
              <a:rPr lang="en-GB"/>
            </a:br>
            <a:r>
              <a:rPr lang="en-GB"/>
              <a:t>}</a:t>
            </a:r>
            <a:endParaRPr/>
          </a:p>
          <a:p>
            <a:pPr indent="0" lvl="0" marL="0" rtl="0" algn="l">
              <a:spcBef>
                <a:spcPts val="1600"/>
              </a:spcBef>
              <a:spcAft>
                <a:spcPts val="0"/>
              </a:spcAft>
              <a:buNone/>
            </a:pPr>
            <a:r>
              <a:rPr lang="en-GB"/>
              <a:t>This is a simple example, but if we had many lines of code in the for loop, with this method, we can check if the loop works 100% till the end, or if it stucks at some point, so we check what happens in that iteration number(the showed number from that method), and sure it will be easier to find what caused the error in that iteration.</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solidFill>
                <a:srgbClr val="FFFFFF"/>
              </a:solidFill>
            </a:endParaRPr>
          </a:p>
        </p:txBody>
      </p:sp>
      <p:sp>
        <p:nvSpPr>
          <p:cNvPr id="255" name="Google Shape;255;p20"/>
          <p:cNvSpPr txBox="1"/>
          <p:nvPr/>
        </p:nvSpPr>
        <p:spPr>
          <a:xfrm>
            <a:off x="8588025" y="4840100"/>
            <a:ext cx="677700" cy="42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Montserrat"/>
                <a:ea typeface="Montserrat"/>
                <a:cs typeface="Montserrat"/>
                <a:sym typeface="Montserrat"/>
              </a:rPr>
              <a:t>cnt’d</a:t>
            </a:r>
            <a:endParaRPr sz="100">
              <a:solidFill>
                <a:srgbClr val="FFFFFF"/>
              </a:solidFill>
            </a:endParaRPr>
          </a:p>
          <a:p>
            <a:pPr indent="0" lvl="0" marL="0" rtl="0" algn="l">
              <a:spcBef>
                <a:spcPts val="0"/>
              </a:spcBef>
              <a:spcAft>
                <a:spcPts val="0"/>
              </a:spcAft>
              <a:buNone/>
            </a:pPr>
            <a:r>
              <a:t/>
            </a:r>
            <a:endParaRPr sz="1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log(), count(), and table() </a:t>
            </a:r>
            <a:endParaRPr/>
          </a:p>
        </p:txBody>
      </p:sp>
      <p:sp>
        <p:nvSpPr>
          <p:cNvPr id="261" name="Google Shape;261;p21"/>
          <p:cNvSpPr txBox="1"/>
          <p:nvPr/>
        </p:nvSpPr>
        <p:spPr>
          <a:xfrm>
            <a:off x="1016275" y="10063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05</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2" name="Google Shape;262;p21"/>
          <p:cNvSpPr txBox="1"/>
          <p:nvPr>
            <p:ph idx="1" type="body"/>
          </p:nvPr>
        </p:nvSpPr>
        <p:spPr>
          <a:xfrm>
            <a:off x="1568950" y="1087750"/>
            <a:ext cx="6335100" cy="33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a:t>The console.</a:t>
            </a:r>
            <a:r>
              <a:rPr b="1" lang="en-GB" sz="1500"/>
              <a:t>table</a:t>
            </a:r>
            <a:r>
              <a:rPr b="1" lang="en-GB" sz="1500"/>
              <a:t>()</a:t>
            </a:r>
            <a:r>
              <a:rPr lang="en-GB"/>
              <a:t> </a:t>
            </a:r>
            <a:br>
              <a:rPr lang="en-GB"/>
            </a:br>
            <a:r>
              <a:rPr lang="en-GB"/>
              <a:t>This method shows us a table in the console view,, we should give it the first parameter which is an object or array that filled with data, and it will arrange the data inside a table, let’s see an example:</a:t>
            </a:r>
            <a:endParaRPr/>
          </a:p>
          <a:p>
            <a:pPr indent="0" lvl="0" marL="0" rtl="0" algn="l">
              <a:spcBef>
                <a:spcPts val="1600"/>
              </a:spcBef>
              <a:spcAft>
                <a:spcPts val="0"/>
              </a:spcAft>
              <a:buNone/>
            </a:pPr>
            <a:r>
              <a:rPr lang="en-GB"/>
              <a:t>let  arr=[1,2,3,4,5,6]</a:t>
            </a:r>
            <a:r>
              <a:rPr lang="en-GB"/>
              <a:t>;</a:t>
            </a:r>
            <a:endParaRPr/>
          </a:p>
          <a:p>
            <a:pPr indent="0" lvl="0" marL="0" rtl="0" algn="l">
              <a:spcBef>
                <a:spcPts val="1600"/>
              </a:spcBef>
              <a:spcAft>
                <a:spcPts val="0"/>
              </a:spcAft>
              <a:buNone/>
            </a:pPr>
            <a:r>
              <a:rPr lang="en-GB"/>
              <a:t>console.table(arr); //it will show a table with each index and its value</a:t>
            </a:r>
            <a:endParaRPr/>
          </a:p>
          <a:p>
            <a:pPr indent="0" lvl="0" marL="0" rtl="0" algn="l">
              <a:spcBef>
                <a:spcPts val="1600"/>
              </a:spcBef>
              <a:spcAft>
                <a:spcPts val="0"/>
              </a:spcAft>
              <a:buNone/>
            </a:pPr>
            <a:r>
              <a:rPr lang="en-GB"/>
              <a:t>Here is how the table looks like:</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solidFill>
                <a:srgbClr val="FFFFFF"/>
              </a:solidFill>
            </a:endParaRPr>
          </a:p>
        </p:txBody>
      </p:sp>
      <p:pic>
        <p:nvPicPr>
          <p:cNvPr id="263" name="Google Shape;263;p21"/>
          <p:cNvPicPr preferRelativeResize="0"/>
          <p:nvPr/>
        </p:nvPicPr>
        <p:blipFill>
          <a:blip r:embed="rId3">
            <a:alphaModFix/>
          </a:blip>
          <a:stretch>
            <a:fillRect/>
          </a:stretch>
        </p:blipFill>
        <p:spPr>
          <a:xfrm>
            <a:off x="2128075" y="3409050"/>
            <a:ext cx="5377751" cy="1312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 Debugging JavaScript</a:t>
            </a:r>
            <a:endParaRPr/>
          </a:p>
        </p:txBody>
      </p:sp>
      <p:sp>
        <p:nvSpPr>
          <p:cNvPr id="269" name="Google Shape;269;p22"/>
          <p:cNvSpPr txBox="1"/>
          <p:nvPr>
            <p:ph idx="1" type="subTitle"/>
          </p:nvPr>
        </p:nvSpPr>
        <p:spPr>
          <a:xfrm>
            <a:off x="1297500" y="934650"/>
            <a:ext cx="6750600" cy="437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latin typeface="Montserrat"/>
                <a:ea typeface="Montserrat"/>
                <a:cs typeface="Montserrat"/>
                <a:sym typeface="Montserrat"/>
              </a:rPr>
              <a:t>Besides using console.log to </a:t>
            </a:r>
            <a:r>
              <a:rPr lang="en-GB">
                <a:latin typeface="Montserrat"/>
                <a:ea typeface="Montserrat"/>
                <a:cs typeface="Montserrat"/>
                <a:sym typeface="Montserrat"/>
              </a:rPr>
              <a:t>track the bugs in our code, we can use debugger.</a:t>
            </a:r>
            <a:r>
              <a:rPr lang="en-GB">
                <a:latin typeface="Montserrat"/>
                <a:ea typeface="Montserrat"/>
                <a:cs typeface="Montserrat"/>
                <a:sym typeface="Montserrat"/>
              </a:rPr>
              <a:t> </a:t>
            </a:r>
            <a:endParaRPr/>
          </a:p>
        </p:txBody>
      </p:sp>
      <p:sp>
        <p:nvSpPr>
          <p:cNvPr id="270" name="Google Shape;270;p22"/>
          <p:cNvSpPr txBox="1"/>
          <p:nvPr>
            <p:ph idx="2" type="body"/>
          </p:nvPr>
        </p:nvSpPr>
        <p:spPr>
          <a:xfrm>
            <a:off x="679900" y="1656775"/>
            <a:ext cx="3892200" cy="27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is debugger?</a:t>
            </a:r>
            <a:endParaRPr/>
          </a:p>
          <a:p>
            <a:pPr indent="0" lvl="0" marL="0" rtl="0" algn="l">
              <a:spcBef>
                <a:spcPts val="1600"/>
              </a:spcBef>
              <a:spcAft>
                <a:spcPts val="0"/>
              </a:spcAft>
              <a:buNone/>
            </a:pPr>
            <a:r>
              <a:rPr lang="en-GB"/>
              <a:t>Debugger is a  computer program used to test programs (code).</a:t>
            </a:r>
            <a:endParaRPr/>
          </a:p>
          <a:p>
            <a:pPr indent="0" lvl="0" marL="0" rtl="0" algn="l">
              <a:spcBef>
                <a:spcPts val="1600"/>
              </a:spcBef>
              <a:spcAft>
                <a:spcPts val="0"/>
              </a:spcAft>
              <a:buNone/>
            </a:pPr>
            <a:r>
              <a:rPr lang="en-GB"/>
              <a:t>What “debugger;” does?</a:t>
            </a:r>
            <a:endParaRPr/>
          </a:p>
          <a:p>
            <a:pPr indent="0" lvl="0" marL="0" rtl="0" algn="l">
              <a:spcBef>
                <a:spcPts val="1600"/>
              </a:spcBef>
              <a:spcAft>
                <a:spcPts val="1600"/>
              </a:spcAft>
              <a:buNone/>
            </a:pPr>
            <a:r>
              <a:rPr lang="en-GB"/>
              <a:t>It tells the google Chrome to pause the applications and stop the execution of JavaScript, and calls (if available the debugging function.</a:t>
            </a:r>
            <a:endParaRPr/>
          </a:p>
        </p:txBody>
      </p:sp>
      <p:sp>
        <p:nvSpPr>
          <p:cNvPr id="271" name="Google Shape;271;p22"/>
          <p:cNvSpPr txBox="1"/>
          <p:nvPr>
            <p:ph idx="2" type="body"/>
          </p:nvPr>
        </p:nvSpPr>
        <p:spPr>
          <a:xfrm>
            <a:off x="4777575" y="1656775"/>
            <a:ext cx="3892200" cy="12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Example:</a:t>
            </a:r>
            <a:endParaRPr sz="1700"/>
          </a:p>
          <a:p>
            <a:pPr indent="0" lvl="0" marL="0" rtl="0" algn="l">
              <a:spcBef>
                <a:spcPts val="1600"/>
              </a:spcBef>
              <a:spcAft>
                <a:spcPts val="1600"/>
              </a:spcAft>
              <a:buNone/>
            </a:pPr>
            <a:r>
              <a:rPr lang="en-GB" sz="1700"/>
              <a:t>This code will stop executing before it executes the third line. </a:t>
            </a:r>
            <a:endParaRPr sz="1700"/>
          </a:p>
        </p:txBody>
      </p:sp>
      <p:pic>
        <p:nvPicPr>
          <p:cNvPr id="272" name="Google Shape;272;p22"/>
          <p:cNvPicPr preferRelativeResize="0"/>
          <p:nvPr/>
        </p:nvPicPr>
        <p:blipFill>
          <a:blip r:embed="rId3">
            <a:alphaModFix/>
          </a:blip>
          <a:stretch>
            <a:fillRect/>
          </a:stretch>
        </p:blipFill>
        <p:spPr>
          <a:xfrm>
            <a:off x="4739587" y="3193975"/>
            <a:ext cx="3968175" cy="1219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3"/>
          <p:cNvSpPr txBox="1"/>
          <p:nvPr>
            <p:ph type="title"/>
          </p:nvPr>
        </p:nvSpPr>
        <p:spPr>
          <a:xfrm>
            <a:off x="361075" y="1924850"/>
            <a:ext cx="3524400" cy="3036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You have to find </a:t>
            </a:r>
            <a:r>
              <a:rPr lang="en-GB"/>
              <a:t>relevant</a:t>
            </a:r>
            <a:r>
              <a:rPr lang="en-GB"/>
              <a:t> code.</a:t>
            </a:r>
            <a:endParaRPr/>
          </a:p>
          <a:p>
            <a:pPr indent="-342900" lvl="0" marL="457200" rtl="0" algn="l">
              <a:spcBef>
                <a:spcPts val="0"/>
              </a:spcBef>
              <a:spcAft>
                <a:spcPts val="0"/>
              </a:spcAft>
              <a:buSzPts val="1800"/>
              <a:buChar char="●"/>
            </a:pPr>
            <a:r>
              <a:rPr lang="en-GB"/>
              <a:t>You have to add more than one console log </a:t>
            </a:r>
            <a:r>
              <a:rPr lang="en-GB"/>
              <a:t>through</a:t>
            </a:r>
            <a:r>
              <a:rPr lang="en-GB"/>
              <a:t> the code to catch and bug.</a:t>
            </a:r>
            <a:endParaRPr/>
          </a:p>
          <a:p>
            <a:pPr indent="-342900" lvl="0" marL="457200" rtl="0" algn="l">
              <a:spcBef>
                <a:spcPts val="0"/>
              </a:spcBef>
              <a:spcAft>
                <a:spcPts val="0"/>
              </a:spcAft>
              <a:buSzPts val="1800"/>
              <a:buChar char="●"/>
            </a:pPr>
            <a:r>
              <a:rPr lang="en-GB"/>
              <a:t>You might need to add more console log back to your code more than once.</a:t>
            </a:r>
            <a:endParaRPr/>
          </a:p>
        </p:txBody>
      </p:sp>
      <p:sp>
        <p:nvSpPr>
          <p:cNvPr id="278" name="Google Shape;278;p23"/>
          <p:cNvSpPr txBox="1"/>
          <p:nvPr>
            <p:ph idx="1" type="body"/>
          </p:nvPr>
        </p:nvSpPr>
        <p:spPr>
          <a:xfrm>
            <a:off x="5190250" y="1669500"/>
            <a:ext cx="2874300" cy="26595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b="1" lang="en-GB" sz="1700"/>
              <a:t>More practical.</a:t>
            </a:r>
            <a:endParaRPr b="1" sz="1700"/>
          </a:p>
          <a:p>
            <a:pPr indent="-336550" lvl="0" marL="457200" rtl="0" algn="l">
              <a:spcBef>
                <a:spcPts val="0"/>
              </a:spcBef>
              <a:spcAft>
                <a:spcPts val="0"/>
              </a:spcAft>
              <a:buSzPts val="1700"/>
              <a:buChar char="●"/>
            </a:pPr>
            <a:r>
              <a:rPr b="1" lang="en-GB" sz="1700"/>
              <a:t>You can pause and continue.</a:t>
            </a:r>
            <a:endParaRPr b="1" sz="1700"/>
          </a:p>
          <a:p>
            <a:pPr indent="-336550" lvl="0" marL="457200" rtl="0" algn="l">
              <a:spcBef>
                <a:spcPts val="0"/>
              </a:spcBef>
              <a:spcAft>
                <a:spcPts val="0"/>
              </a:spcAft>
              <a:buSzPts val="1700"/>
              <a:buChar char="●"/>
            </a:pPr>
            <a:r>
              <a:rPr b="1" lang="en-GB" sz="1700"/>
              <a:t>You can use breakpoints.</a:t>
            </a:r>
            <a:endParaRPr b="1" sz="1700"/>
          </a:p>
          <a:p>
            <a:pPr indent="-336550" lvl="0" marL="457200" rtl="0" algn="l">
              <a:spcBef>
                <a:spcPts val="0"/>
              </a:spcBef>
              <a:spcAft>
                <a:spcPts val="0"/>
              </a:spcAft>
              <a:buSzPts val="1700"/>
              <a:buChar char="●"/>
            </a:pPr>
            <a:r>
              <a:rPr b="1" lang="en-GB" sz="1700"/>
              <a:t>You can track variables and objects.</a:t>
            </a:r>
            <a:endParaRPr b="1" sz="1700"/>
          </a:p>
        </p:txBody>
      </p:sp>
      <p:sp>
        <p:nvSpPr>
          <p:cNvPr id="279" name="Google Shape;279;p23"/>
          <p:cNvSpPr txBox="1"/>
          <p:nvPr>
            <p:ph idx="2" type="title"/>
          </p:nvPr>
        </p:nvSpPr>
        <p:spPr>
          <a:xfrm>
            <a:off x="913450" y="459550"/>
            <a:ext cx="3922500" cy="51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Why debugger and not console log?</a:t>
            </a:r>
            <a:endParaRPr sz="1500"/>
          </a:p>
        </p:txBody>
      </p:sp>
      <p:sp>
        <p:nvSpPr>
          <p:cNvPr id="280" name="Google Shape;280;p23"/>
          <p:cNvSpPr txBox="1"/>
          <p:nvPr>
            <p:ph type="title"/>
          </p:nvPr>
        </p:nvSpPr>
        <p:spPr>
          <a:xfrm>
            <a:off x="361075" y="1211514"/>
            <a:ext cx="2304900" cy="5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Console log:</a:t>
            </a:r>
            <a:endParaRPr/>
          </a:p>
        </p:txBody>
      </p:sp>
      <p:sp>
        <p:nvSpPr>
          <p:cNvPr id="281" name="Google Shape;281;p23"/>
          <p:cNvSpPr txBox="1"/>
          <p:nvPr>
            <p:ph idx="1" type="body"/>
          </p:nvPr>
        </p:nvSpPr>
        <p:spPr>
          <a:xfrm>
            <a:off x="5371950" y="1155600"/>
            <a:ext cx="2304900" cy="513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700"/>
              <a:t>D</a:t>
            </a:r>
            <a:r>
              <a:rPr b="1" lang="en-GB" sz="1700"/>
              <a:t>ebugger:</a:t>
            </a:r>
            <a:endParaRPr b="1" sz="1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4"/>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900"/>
              <a:t>Let's</a:t>
            </a:r>
            <a:r>
              <a:rPr lang="en-GB" sz="1900"/>
              <a:t> dive in deeper:</a:t>
            </a:r>
            <a:endParaRPr sz="1900"/>
          </a:p>
        </p:txBody>
      </p:sp>
      <p:sp>
        <p:nvSpPr>
          <p:cNvPr id="287" name="Google Shape;287;p24"/>
          <p:cNvSpPr txBox="1"/>
          <p:nvPr>
            <p:ph type="title"/>
          </p:nvPr>
        </p:nvSpPr>
        <p:spPr>
          <a:xfrm>
            <a:off x="361075" y="1420275"/>
            <a:ext cx="4210800" cy="3414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Setting Breakpoints:</a:t>
            </a:r>
            <a:endParaRPr/>
          </a:p>
          <a:p>
            <a:pPr indent="-342900" lvl="0" marL="457200" rtl="0" algn="l">
              <a:lnSpc>
                <a:spcPct val="115000"/>
              </a:lnSpc>
              <a:spcBef>
                <a:spcPts val="1600"/>
              </a:spcBef>
              <a:spcAft>
                <a:spcPts val="0"/>
              </a:spcAft>
              <a:buSzPts val="1800"/>
              <a:buChar char="●"/>
            </a:pPr>
            <a:r>
              <a:rPr lang="en-GB"/>
              <a:t>In the debugger window you can set breakpoints in JS code.</a:t>
            </a:r>
            <a:endParaRPr/>
          </a:p>
          <a:p>
            <a:pPr indent="-342900" lvl="0" marL="457200" rtl="0" algn="l">
              <a:lnSpc>
                <a:spcPct val="115000"/>
              </a:lnSpc>
              <a:spcBef>
                <a:spcPts val="0"/>
              </a:spcBef>
              <a:spcAft>
                <a:spcPts val="0"/>
              </a:spcAft>
              <a:buSzPts val="1800"/>
              <a:buChar char="●"/>
            </a:pPr>
            <a:r>
              <a:rPr lang="en-GB"/>
              <a:t>At each point JS will stop executing, and let you examine JS values.</a:t>
            </a:r>
            <a:endParaRPr/>
          </a:p>
          <a:p>
            <a:pPr indent="-342900" lvl="0" marL="457200" rtl="0" algn="l">
              <a:lnSpc>
                <a:spcPct val="115000"/>
              </a:lnSpc>
              <a:spcBef>
                <a:spcPts val="0"/>
              </a:spcBef>
              <a:spcAft>
                <a:spcPts val="0"/>
              </a:spcAft>
              <a:buSzPts val="1800"/>
              <a:buChar char="●"/>
            </a:pPr>
            <a:r>
              <a:rPr lang="en-GB"/>
              <a:t>After examining values, you can resume execution of the code.</a:t>
            </a:r>
            <a:endParaRPr/>
          </a:p>
        </p:txBody>
      </p:sp>
      <p:sp>
        <p:nvSpPr>
          <p:cNvPr id="288" name="Google Shape;288;p24"/>
          <p:cNvSpPr txBox="1"/>
          <p:nvPr>
            <p:ph idx="1" type="body"/>
          </p:nvPr>
        </p:nvSpPr>
        <p:spPr>
          <a:xfrm>
            <a:off x="4724200" y="339300"/>
            <a:ext cx="4035000" cy="188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500"/>
          </a:p>
          <a:p>
            <a:pPr indent="0" lvl="0" marL="0" rtl="0" algn="l">
              <a:spcBef>
                <a:spcPts val="1600"/>
              </a:spcBef>
              <a:spcAft>
                <a:spcPts val="1600"/>
              </a:spcAft>
              <a:buNone/>
            </a:pPr>
            <a:r>
              <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5"/>
          <p:cNvSpPr txBox="1"/>
          <p:nvPr>
            <p:ph idx="2" type="title"/>
          </p:nvPr>
        </p:nvSpPr>
        <p:spPr>
          <a:xfrm>
            <a:off x="1076200" y="599275"/>
            <a:ext cx="4360800" cy="58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Understanding the source </a:t>
            </a:r>
            <a:r>
              <a:rPr lang="en-GB" sz="1400"/>
              <a:t>environment</a:t>
            </a:r>
            <a:r>
              <a:rPr lang="en-GB" sz="1400"/>
              <a:t>:</a:t>
            </a:r>
            <a:endParaRPr sz="1400"/>
          </a:p>
        </p:txBody>
      </p:sp>
      <p:sp>
        <p:nvSpPr>
          <p:cNvPr id="294" name="Google Shape;294;p25"/>
          <p:cNvSpPr txBox="1"/>
          <p:nvPr>
            <p:ph type="title"/>
          </p:nvPr>
        </p:nvSpPr>
        <p:spPr>
          <a:xfrm>
            <a:off x="2433600" y="2236277"/>
            <a:ext cx="2138400" cy="2655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en-GB" sz="1300">
                <a:solidFill>
                  <a:srgbClr val="000000"/>
                </a:solidFill>
                <a:highlight>
                  <a:schemeClr val="dk1"/>
                </a:highlight>
              </a:rPr>
              <a:t>When we execute our program the source panel will open and we can see that it </a:t>
            </a:r>
            <a:r>
              <a:rPr lang="en-GB" sz="1300">
                <a:solidFill>
                  <a:srgbClr val="000000"/>
                </a:solidFill>
                <a:highlight>
                  <a:schemeClr val="dk1"/>
                </a:highlight>
              </a:rPr>
              <a:t>stopped</a:t>
            </a:r>
            <a:r>
              <a:rPr lang="en-GB" sz="1600">
                <a:solidFill>
                  <a:srgbClr val="000000"/>
                </a:solidFill>
                <a:highlight>
                  <a:schemeClr val="dk1"/>
                </a:highlight>
              </a:rPr>
              <a:t> on </a:t>
            </a:r>
            <a:r>
              <a:rPr lang="en-GB" sz="1500">
                <a:solidFill>
                  <a:srgbClr val="000000"/>
                </a:solidFill>
                <a:highlight>
                  <a:schemeClr val="dk1"/>
                </a:highlight>
              </a:rPr>
              <a:t>the debugger statement.</a:t>
            </a:r>
            <a:endParaRPr sz="1500">
              <a:solidFill>
                <a:srgbClr val="000000"/>
              </a:solidFill>
              <a:highlight>
                <a:schemeClr val="dk1"/>
              </a:highlight>
            </a:endParaRPr>
          </a:p>
          <a:p>
            <a:pPr indent="0" lvl="0" marL="457200" rtl="0" algn="l">
              <a:lnSpc>
                <a:spcPct val="115000"/>
              </a:lnSpc>
              <a:spcBef>
                <a:spcPts val="1600"/>
              </a:spcBef>
              <a:spcAft>
                <a:spcPts val="1600"/>
              </a:spcAft>
              <a:buNone/>
            </a:pPr>
            <a:r>
              <a:t/>
            </a:r>
            <a:endParaRPr sz="1500"/>
          </a:p>
        </p:txBody>
      </p:sp>
      <p:pic>
        <p:nvPicPr>
          <p:cNvPr id="295" name="Google Shape;295;p25"/>
          <p:cNvPicPr preferRelativeResize="0"/>
          <p:nvPr/>
        </p:nvPicPr>
        <p:blipFill>
          <a:blip r:embed="rId3">
            <a:alphaModFix/>
          </a:blip>
          <a:stretch>
            <a:fillRect/>
          </a:stretch>
        </p:blipFill>
        <p:spPr>
          <a:xfrm>
            <a:off x="2362100" y="978375"/>
            <a:ext cx="7033474" cy="4165124"/>
          </a:xfrm>
          <a:prstGeom prst="rect">
            <a:avLst/>
          </a:prstGeom>
          <a:noFill/>
          <a:ln>
            <a:noFill/>
          </a:ln>
        </p:spPr>
      </p:pic>
      <p:sp>
        <p:nvSpPr>
          <p:cNvPr id="296" name="Google Shape;296;p25"/>
          <p:cNvSpPr txBox="1"/>
          <p:nvPr/>
        </p:nvSpPr>
        <p:spPr>
          <a:xfrm>
            <a:off x="139775" y="1303500"/>
            <a:ext cx="1872900" cy="2536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Here you debug js.</a:t>
            </a:r>
            <a:endParaRPr>
              <a:solidFill>
                <a:srgbClr val="FFFFFF"/>
              </a:solidFill>
              <a:latin typeface="Lato"/>
              <a:ea typeface="Lato"/>
              <a:cs typeface="Lato"/>
              <a:sym typeface="Lato"/>
            </a:endParaRPr>
          </a:p>
          <a:p>
            <a:pPr indent="0" lvl="0" marL="457200" rtl="0" algn="l">
              <a:spcBef>
                <a:spcPts val="0"/>
              </a:spcBef>
              <a:spcAft>
                <a:spcPts val="0"/>
              </a:spcAft>
              <a:buNone/>
            </a:pPr>
            <a:r>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It has two main parts:</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AutoNum type="arabicPeriod"/>
            </a:pPr>
            <a:r>
              <a:rPr lang="en-GB">
                <a:solidFill>
                  <a:srgbClr val="FFFFFF"/>
                </a:solidFill>
                <a:latin typeface="Lato"/>
                <a:ea typeface="Lato"/>
                <a:cs typeface="Lato"/>
                <a:sym typeface="Lato"/>
              </a:rPr>
              <a:t>The file navigator pan.</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AutoNum type="arabicPeriod"/>
            </a:pPr>
            <a:r>
              <a:rPr lang="en-GB">
                <a:solidFill>
                  <a:srgbClr val="FFFFFF"/>
                </a:solidFill>
                <a:latin typeface="Lato"/>
                <a:ea typeface="Lato"/>
                <a:cs typeface="Lato"/>
                <a:sym typeface="Lato"/>
              </a:rPr>
              <a:t>Js </a:t>
            </a:r>
            <a:r>
              <a:rPr lang="en-GB">
                <a:solidFill>
                  <a:srgbClr val="FFFFFF"/>
                </a:solidFill>
                <a:latin typeface="Lato"/>
                <a:ea typeface="Lato"/>
                <a:cs typeface="Lato"/>
                <a:sym typeface="Lato"/>
              </a:rPr>
              <a:t>debugging</a:t>
            </a:r>
            <a:r>
              <a:rPr lang="en-GB">
                <a:solidFill>
                  <a:srgbClr val="FFFFFF"/>
                </a:solidFill>
                <a:latin typeface="Lato"/>
                <a:ea typeface="Lato"/>
                <a:cs typeface="Lato"/>
                <a:sym typeface="Lato"/>
              </a:rPr>
              <a:t> pan.</a:t>
            </a:r>
            <a:endParaRPr>
              <a:solidFill>
                <a:srgbClr val="FFFFFF"/>
              </a:solidFill>
              <a:latin typeface="Lato"/>
              <a:ea typeface="Lato"/>
              <a:cs typeface="Lato"/>
              <a:sym typeface="Lato"/>
            </a:endParaRPr>
          </a:p>
          <a:p>
            <a:pPr indent="0" lvl="0" marL="914400" rtl="0" algn="l">
              <a:spcBef>
                <a:spcPts val="0"/>
              </a:spcBef>
              <a:spcAft>
                <a:spcPts val="0"/>
              </a:spcAft>
              <a:buNone/>
            </a:pPr>
            <a:r>
              <a:t/>
            </a:r>
            <a:endParaRPr>
              <a:solidFill>
                <a:srgbClr val="FFFF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